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65" r:id="rId9"/>
    <p:sldId id="266" r:id="rId10"/>
    <p:sldId id="269" r:id="rId11"/>
    <p:sldId id="277" r:id="rId12"/>
    <p:sldId id="279" r:id="rId13"/>
    <p:sldId id="281" r:id="rId14"/>
    <p:sldId id="267" r:id="rId15"/>
    <p:sldId id="270" r:id="rId16"/>
    <p:sldId id="275" r:id="rId17"/>
    <p:sldId id="272" r:id="rId18"/>
    <p:sldId id="271" r:id="rId19"/>
    <p:sldId id="280" r:id="rId20"/>
    <p:sldId id="273" r:id="rId21"/>
    <p:sldId id="274" r:id="rId22"/>
    <p:sldId id="278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>
      <p:cViewPr varScale="1">
        <p:scale>
          <a:sx n="88" d="100"/>
          <a:sy n="88" d="100"/>
        </p:scale>
        <p:origin x="120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233E9B-9F1D-41E0-82EE-FFB6E7B9D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8D0C6-B507-4D7C-9AB8-C21B63D44D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FE0DD-B665-4C0D-9A77-5D509972AB6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0CB52-DEC8-4A31-847D-9C7BE7E797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A830D-C7BC-43EA-9DCB-A2A7B6E45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4EAE3-9C96-46DD-BE2A-C285CD55D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9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596203C1-616A-4651-A577-7BA09B384D13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07B8B279-4079-43B3-8013-D8D81AB870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FA78-DE0E-433D-8CFA-D9FBF0D95DCD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022929-9408-4F5B-B80A-55646DCF29F9}"/>
              </a:ext>
            </a:extLst>
          </p:cNvPr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5CE90-18D1-4C2B-A71E-130466AA69B1}"/>
              </a:ext>
            </a:extLst>
          </p:cNvPr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C6AA5EA-3626-4B43-86D4-5B6226CC46A4}"/>
              </a:ext>
            </a:extLst>
          </p:cNvPr>
          <p:cNvSpPr/>
          <p:nvPr userDrawn="1"/>
        </p:nvSpPr>
        <p:spPr>
          <a:xfrm rot="10800000">
            <a:off x="838200" y="6391832"/>
            <a:ext cx="45720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1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3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0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5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55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2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7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53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298A9E-57AF-4657-ABB0-B7FCD8FEE5A3}"/>
              </a:ext>
            </a:extLst>
          </p:cNvPr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028F2-04F0-4AE7-8E73-006AF7EF5CEA}"/>
              </a:ext>
            </a:extLst>
          </p:cNvPr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70B281F-DDF6-47A6-A20E-AD3468ECB455}"/>
              </a:ext>
            </a:extLst>
          </p:cNvPr>
          <p:cNvSpPr/>
          <p:nvPr userDrawn="1"/>
        </p:nvSpPr>
        <p:spPr>
          <a:xfrm rot="10800000">
            <a:off x="838200" y="6391832"/>
            <a:ext cx="45720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4471"/>
            <a:ext cx="8183880" cy="684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4008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7F9C6-20A9-45D8-B666-D95AD1AA535F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4008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40080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4FB5F53-FF75-45AA-B00D-E26647458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905000"/>
            <a:ext cx="4754562" cy="10779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7472" indent="0">
              <a:buNone/>
              <a:defRPr/>
            </a:lvl2pPr>
            <a:lvl3pPr marL="603504" indent="0">
              <a:buNone/>
              <a:defRPr/>
            </a:lvl3pPr>
            <a:lvl4pPr marL="841248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Provide a list of relevant terms and their definitions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009BE2F-3305-4974-9545-AD98A2B6C8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3200400"/>
            <a:ext cx="4754562" cy="1524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sed</a:t>
            </a:r>
            <a:r>
              <a:rPr lang="en-US" sz="1600" dirty="0"/>
              <a:t>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endParaRPr lang="en-US" sz="1600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750E4B0F-2627-4011-8C06-77E6E0EE33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5029201"/>
            <a:ext cx="8302290" cy="990600"/>
          </a:xfrm>
          <a:solidFill>
            <a:schemeClr val="bg1">
              <a:lumMod val="95000"/>
            </a:schemeClr>
          </a:solidFill>
        </p:spPr>
        <p:txBody>
          <a:bodyPr tIns="182880" rIns="182880" bIns="182880">
            <a:normAutofit/>
          </a:bodyPr>
          <a:lstStyle>
            <a:lvl1pPr marL="0" indent="0">
              <a:buNone/>
              <a:defRPr sz="1800"/>
            </a:lvl1pPr>
          </a:lstStyle>
          <a:p>
            <a:pPr marL="0" indent="0">
              <a:buNone/>
            </a:pPr>
            <a:r>
              <a:rPr lang="en-US" sz="1800" dirty="0" err="1"/>
              <a:t>Sed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perspiciatis</a:t>
            </a:r>
            <a:r>
              <a:rPr lang="en-US" sz="1800" dirty="0"/>
              <a:t> </a:t>
            </a:r>
            <a:r>
              <a:rPr lang="en-US" sz="1800" dirty="0" err="1"/>
              <a:t>unde</a:t>
            </a:r>
            <a:r>
              <a:rPr lang="en-US" sz="1800" dirty="0"/>
              <a:t> </a:t>
            </a:r>
            <a:r>
              <a:rPr lang="en-US" sz="1800" dirty="0" err="1"/>
              <a:t>omnis</a:t>
            </a:r>
            <a:r>
              <a:rPr lang="en-US" sz="1800" dirty="0"/>
              <a:t> </a:t>
            </a:r>
            <a:r>
              <a:rPr lang="en-US" sz="1800" dirty="0" err="1"/>
              <a:t>iste</a:t>
            </a:r>
            <a:r>
              <a:rPr lang="en-US" sz="1800" dirty="0"/>
              <a:t> </a:t>
            </a:r>
            <a:r>
              <a:rPr lang="en-US" sz="1800" dirty="0" err="1"/>
              <a:t>natus</a:t>
            </a:r>
            <a:r>
              <a:rPr lang="en-US" sz="1800" dirty="0"/>
              <a:t> error sit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accusantium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laudantium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741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298A9E-57AF-4657-ABB0-B7FCD8FEE5A3}"/>
              </a:ext>
            </a:extLst>
          </p:cNvPr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028F2-04F0-4AE7-8E73-006AF7EF5CEA}"/>
              </a:ext>
            </a:extLst>
          </p:cNvPr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70B281F-DDF6-47A6-A20E-AD3468ECB455}"/>
              </a:ext>
            </a:extLst>
          </p:cNvPr>
          <p:cNvSpPr/>
          <p:nvPr userDrawn="1"/>
        </p:nvSpPr>
        <p:spPr>
          <a:xfrm rot="10800000">
            <a:off x="838200" y="6391832"/>
            <a:ext cx="45720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4471"/>
            <a:ext cx="8183880" cy="68472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4008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7F9C6-20A9-45D8-B666-D95AD1AA535F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4008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40080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3F2C829-D4FC-4522-8F81-3EE63787A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905000"/>
            <a:ext cx="4754562" cy="10779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7472" indent="0">
              <a:buNone/>
              <a:defRPr/>
            </a:lvl2pPr>
            <a:lvl3pPr marL="603504" indent="0">
              <a:buNone/>
              <a:defRPr/>
            </a:lvl3pPr>
            <a:lvl4pPr marL="841248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Provide a list of relevant terms and their definitions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9DA3F2B-EEDB-435E-BF3D-BD81CA9790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3200400"/>
            <a:ext cx="4754562" cy="1524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sed</a:t>
            </a:r>
            <a:r>
              <a:rPr lang="en-US" sz="1600" dirty="0"/>
              <a:t>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endParaRPr lang="en-US" sz="1600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24D06DB-16B6-4447-80D7-E3F12741D1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5029201"/>
            <a:ext cx="8302290" cy="990600"/>
          </a:xfrm>
          <a:solidFill>
            <a:schemeClr val="bg1">
              <a:lumMod val="95000"/>
            </a:schemeClr>
          </a:solidFill>
        </p:spPr>
        <p:txBody>
          <a:bodyPr tIns="182880" rIns="182880" bIns="182880">
            <a:normAutofit/>
          </a:bodyPr>
          <a:lstStyle>
            <a:lvl1pPr marL="0" indent="0">
              <a:buNone/>
              <a:defRPr sz="1800"/>
            </a:lvl1pPr>
          </a:lstStyle>
          <a:p>
            <a:pPr marL="0" indent="0">
              <a:buNone/>
            </a:pPr>
            <a:r>
              <a:rPr lang="en-US" sz="1800" dirty="0" err="1"/>
              <a:t>Sed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perspiciatis</a:t>
            </a:r>
            <a:r>
              <a:rPr lang="en-US" sz="1800" dirty="0"/>
              <a:t> </a:t>
            </a:r>
            <a:r>
              <a:rPr lang="en-US" sz="1800" dirty="0" err="1"/>
              <a:t>unde</a:t>
            </a:r>
            <a:r>
              <a:rPr lang="en-US" sz="1800" dirty="0"/>
              <a:t> </a:t>
            </a:r>
            <a:r>
              <a:rPr lang="en-US" sz="1800" dirty="0" err="1"/>
              <a:t>omnis</a:t>
            </a:r>
            <a:r>
              <a:rPr lang="en-US" sz="1800" dirty="0"/>
              <a:t> </a:t>
            </a:r>
            <a:r>
              <a:rPr lang="en-US" sz="1800" dirty="0" err="1"/>
              <a:t>iste</a:t>
            </a:r>
            <a:r>
              <a:rPr lang="en-US" sz="1800" dirty="0"/>
              <a:t> </a:t>
            </a:r>
            <a:r>
              <a:rPr lang="en-US" sz="1800" dirty="0" err="1"/>
              <a:t>natus</a:t>
            </a:r>
            <a:r>
              <a:rPr lang="en-US" sz="1800" dirty="0"/>
              <a:t> error sit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accusantium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laudantium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486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68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298A9E-57AF-4657-ABB0-B7FCD8FEE5A3}"/>
              </a:ext>
            </a:extLst>
          </p:cNvPr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028F2-04F0-4AE7-8E73-006AF7EF5CEA}"/>
              </a:ext>
            </a:extLst>
          </p:cNvPr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70B281F-DDF6-47A6-A20E-AD3468ECB455}"/>
              </a:ext>
            </a:extLst>
          </p:cNvPr>
          <p:cNvSpPr/>
          <p:nvPr userDrawn="1"/>
        </p:nvSpPr>
        <p:spPr>
          <a:xfrm rot="10800000">
            <a:off x="838200" y="6391832"/>
            <a:ext cx="45720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4471"/>
            <a:ext cx="8183880" cy="684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4008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7F9C6-20A9-45D8-B666-D95AD1AA535F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4008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40080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C9E71F-78A0-4868-970E-5692D76DEC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2768ECE-5E91-42D8-9F95-B91671A2B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905000"/>
            <a:ext cx="4754562" cy="10779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7472" indent="0">
              <a:buNone/>
              <a:defRPr/>
            </a:lvl2pPr>
            <a:lvl3pPr marL="603504" indent="0">
              <a:buNone/>
              <a:defRPr/>
            </a:lvl3pPr>
            <a:lvl4pPr marL="841248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Provide a list of relevant terms and their definitions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D316310-4FD9-4500-A4BE-BD7BC6991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3200400"/>
            <a:ext cx="4754562" cy="1524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endParaRPr lang="en-US" sz="1600" dirty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sed</a:t>
            </a:r>
            <a:r>
              <a:rPr lang="en-US" sz="1600" dirty="0"/>
              <a:t>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endParaRPr lang="en-US" sz="1600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D2D13E1C-C5A0-4BB6-A3B2-B12F46371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5029201"/>
            <a:ext cx="8302290" cy="990600"/>
          </a:xfrm>
          <a:solidFill>
            <a:schemeClr val="bg1">
              <a:lumMod val="95000"/>
            </a:schemeClr>
          </a:solidFill>
        </p:spPr>
        <p:txBody>
          <a:bodyPr tIns="182880" rIns="182880" bIns="182880">
            <a:normAutofit/>
          </a:bodyPr>
          <a:lstStyle>
            <a:lvl1pPr marL="0" indent="0">
              <a:buNone/>
              <a:defRPr sz="1800"/>
            </a:lvl1pPr>
          </a:lstStyle>
          <a:p>
            <a:pPr marL="0" indent="0">
              <a:buNone/>
            </a:pPr>
            <a:r>
              <a:rPr lang="en-US" sz="1800" dirty="0" err="1"/>
              <a:t>Sed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perspiciatis</a:t>
            </a:r>
            <a:r>
              <a:rPr lang="en-US" sz="1800" dirty="0"/>
              <a:t> </a:t>
            </a:r>
            <a:r>
              <a:rPr lang="en-US" sz="1800" dirty="0" err="1"/>
              <a:t>unde</a:t>
            </a:r>
            <a:r>
              <a:rPr lang="en-US" sz="1800" dirty="0"/>
              <a:t> </a:t>
            </a:r>
            <a:r>
              <a:rPr lang="en-US" sz="1800" dirty="0" err="1"/>
              <a:t>omnis</a:t>
            </a:r>
            <a:r>
              <a:rPr lang="en-US" sz="1800" dirty="0"/>
              <a:t> </a:t>
            </a:r>
            <a:r>
              <a:rPr lang="en-US" sz="1800" dirty="0" err="1"/>
              <a:t>iste</a:t>
            </a:r>
            <a:r>
              <a:rPr lang="en-US" sz="1800" dirty="0"/>
              <a:t> </a:t>
            </a:r>
            <a:r>
              <a:rPr lang="en-US" sz="1800" dirty="0" err="1"/>
              <a:t>natus</a:t>
            </a:r>
            <a:r>
              <a:rPr lang="en-US" sz="1800" dirty="0"/>
              <a:t> error sit </a:t>
            </a:r>
            <a:r>
              <a:rPr lang="en-US" sz="1800" dirty="0" err="1"/>
              <a:t>voluptatem</a:t>
            </a:r>
            <a:r>
              <a:rPr lang="en-US" sz="1800" dirty="0"/>
              <a:t> </a:t>
            </a:r>
            <a:r>
              <a:rPr lang="en-US" sz="1800" dirty="0" err="1"/>
              <a:t>accusantium</a:t>
            </a:r>
            <a:r>
              <a:rPr lang="en-US" sz="1800" dirty="0"/>
              <a:t> </a:t>
            </a:r>
            <a:r>
              <a:rPr lang="en-US" sz="1800" dirty="0" err="1"/>
              <a:t>doloremque</a:t>
            </a:r>
            <a:r>
              <a:rPr lang="en-US" sz="1800" dirty="0"/>
              <a:t> </a:t>
            </a:r>
            <a:r>
              <a:rPr lang="en-US" sz="1800" dirty="0" err="1"/>
              <a:t>laudantium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709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B45F-50E8-4AF1-920B-265FC35EA31A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1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5F57-6490-4460-90DC-FC5EE5C36A66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2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2161-9FCA-498A-A51E-7B90071250E8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8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95AF-258B-4502-92DF-E211AA281B41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FA21-88D5-4090-AE34-A717F3009131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E71F-78A0-4868-970E-5692D76DE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7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9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fld id="{1BC102A9-C1B1-4354-89E4-F43472216A4F}" type="datetime1">
              <a:rPr lang="en-US" smtClean="0"/>
              <a:pPr algn="r"/>
              <a:t>10/14/2021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F13AF2-DCC4-4842-96BC-1B9869901C37}" type="slidenum">
              <a:rPr lang="en-US" sz="1000" smtClean="0">
                <a:solidFill>
                  <a:schemeClr val="bg2">
                    <a:shade val="5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bg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61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658" r:id="rId19"/>
    <p:sldLayoutId id="214748365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warrants@courts.state.nh.us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warrants@courts.state.nh.us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14207"/>
            <a:ext cx="8229600" cy="31242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Search and Arrest Warrant Protocols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Law Enforcement Training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722376" y="4267200"/>
            <a:ext cx="7772400" cy="914400"/>
          </a:xfrm>
        </p:spPr>
        <p:txBody>
          <a:bodyPr/>
          <a:lstStyle/>
          <a:p>
            <a:r>
              <a:rPr lang="en-US" dirty="0" smtClean="0"/>
              <a:t>New Hampshire Superior Court and Circuit Court Warrant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 availability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2057400"/>
            <a:ext cx="8610600" cy="4267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Judges will be available for daytime warrants and after hours emergency warrants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Superior Court 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/>
              <a:t>Daytime – 3 Judges plus 1 backup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/>
              <a:t>Nighttime – 2 Judges on call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Circuit Court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/>
              <a:t>Daytime - 1 Judge assigned solely to warrants 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/>
              <a:t>Nighttime – no change to current practice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1"/>
            <a:ext cx="818388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get daytime warrants reviewed</a:t>
            </a:r>
            <a:br>
              <a:rPr lang="en-US" dirty="0" smtClean="0"/>
            </a:br>
            <a:r>
              <a:rPr lang="en-US" sz="1200" dirty="0" smtClean="0"/>
              <a:t>8:00 a.m. – 4:00 pm Monday through Friday, holidays excluded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905000"/>
            <a:ext cx="8534400" cy="1077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Send an email </a:t>
            </a:r>
          </a:p>
          <a:p>
            <a:r>
              <a:rPr lang="en-US" dirty="0"/>
              <a:t>	</a:t>
            </a:r>
            <a:r>
              <a:rPr lang="en-US" sz="2400" b="1" dirty="0" smtClean="0"/>
              <a:t>warrants@courts.state.nh.us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" y="2895600"/>
            <a:ext cx="9067799" cy="34290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 the following information:</a:t>
            </a:r>
          </a:p>
          <a:p>
            <a:pPr marL="1085850" lvl="1" indent="-342900">
              <a:buAutoNum type="arabicParenR"/>
            </a:pPr>
            <a:r>
              <a:rPr lang="en-US" dirty="0" smtClean="0"/>
              <a:t>Your name and department</a:t>
            </a:r>
          </a:p>
          <a:p>
            <a:pPr marL="1085850" lvl="1" indent="-342900">
              <a:buAutoNum type="arabicParenR"/>
            </a:pPr>
            <a:r>
              <a:rPr lang="en-US" dirty="0" smtClean="0"/>
              <a:t>Your cell phone number</a:t>
            </a:r>
            <a:endParaRPr lang="en-US" b="1" dirty="0" smtClean="0"/>
          </a:p>
          <a:p>
            <a:pPr marL="1085850" lvl="1" indent="-342900">
              <a:buAutoNum type="arabicParenR"/>
            </a:pPr>
            <a:r>
              <a:rPr lang="en-US" dirty="0" smtClean="0"/>
              <a:t>Level of offense (felony or misdemeanor)</a:t>
            </a:r>
          </a:p>
          <a:p>
            <a:pPr marL="1085850" lvl="1" indent="-342900">
              <a:buAutoNum type="arabicParenR"/>
            </a:pPr>
            <a:r>
              <a:rPr lang="en-US" dirty="0" smtClean="0"/>
              <a:t>Type of warrant you seek (search or arrest)</a:t>
            </a:r>
          </a:p>
          <a:p>
            <a:pPr marL="1085850" lvl="1" indent="-342900">
              <a:buAutoNum type="arabicParenR"/>
            </a:pPr>
            <a:r>
              <a:rPr lang="en-US" dirty="0" smtClean="0"/>
              <a:t>Is the request time sensitive</a:t>
            </a:r>
          </a:p>
          <a:p>
            <a:pPr marL="1485900" lvl="2"/>
            <a:r>
              <a:rPr lang="en-US" dirty="0" smtClean="0"/>
              <a:t>If yes, tell us the time you need the warrant</a:t>
            </a:r>
          </a:p>
          <a:p>
            <a:pPr marL="1085850" lvl="1" indent="-342900">
              <a:buAutoNum type="arabicParenR"/>
            </a:pPr>
            <a:r>
              <a:rPr lang="en-US" dirty="0" smtClean="0"/>
              <a:t>If this is subsequent warrant on a case, tell us which Judge signed the earlier warrants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Daytime warrants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3238" y="1905000"/>
            <a:ext cx="8302290" cy="4343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You will receive an email with an upload 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Request a PIN and enter in the 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Upload your .pdf warrant file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When the warrant is signed you will get an email with a download link to get the signed warrant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722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after hours warrants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3238" y="1676401"/>
            <a:ext cx="4754562" cy="53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Emergency defined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84510" y="2209801"/>
            <a:ext cx="8302290" cy="335279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Compelling </a:t>
            </a:r>
            <a:r>
              <a:rPr lang="en-US" sz="2200" dirty="0"/>
              <a:t>immediate need 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risk of delaying </a:t>
            </a:r>
            <a:r>
              <a:rPr lang="en-US" sz="2200" dirty="0" smtClean="0"/>
              <a:t>will </a:t>
            </a:r>
            <a:r>
              <a:rPr lang="en-US" sz="2200" dirty="0"/>
              <a:t>cause a substantial threat of imminent danger to </a:t>
            </a:r>
            <a:r>
              <a:rPr lang="en-US" sz="2200" dirty="0" smtClean="0"/>
              <a:t>life, public </a:t>
            </a:r>
            <a:r>
              <a:rPr lang="en-US" sz="2200" dirty="0"/>
              <a:t>safety, or could result in destruction of </a:t>
            </a:r>
            <a:r>
              <a:rPr lang="en-US" sz="2200" dirty="0" smtClean="0"/>
              <a:t>evidence</a:t>
            </a:r>
          </a:p>
          <a:p>
            <a:r>
              <a:rPr lang="en-US" sz="2200" dirty="0" smtClean="0"/>
              <a:t> </a:t>
            </a:r>
            <a:r>
              <a:rPr lang="en-US" sz="2200" u="sng" dirty="0" smtClean="0"/>
              <a:t>EXAMPLES</a:t>
            </a:r>
            <a:endParaRPr lang="en-US" sz="2200" u="sng" dirty="0"/>
          </a:p>
          <a:p>
            <a:pPr lvl="1"/>
            <a:r>
              <a:rPr lang="en-US" dirty="0"/>
              <a:t>active crimes scenes with fungible </a:t>
            </a:r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felony blood draws after motor vehicle crashes resulting in death or serious bodily </a:t>
            </a:r>
            <a:r>
              <a:rPr lang="en-US" dirty="0" smtClean="0"/>
              <a:t>injury</a:t>
            </a:r>
          </a:p>
          <a:p>
            <a:pPr lvl="1"/>
            <a:r>
              <a:rPr lang="en-US" dirty="0" smtClean="0"/>
              <a:t>searches </a:t>
            </a:r>
            <a:r>
              <a:rPr lang="en-US" dirty="0"/>
              <a:t>for drugs or other items in locations where the evidence can be concealed or destroyed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4510" y="5638800"/>
            <a:ext cx="8302290" cy="65222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If it does not fit the definition, it is not an emergency.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75" y="457200"/>
            <a:ext cx="84886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obtain a night/weekend warrant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superior court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7475" y="1676400"/>
            <a:ext cx="8044077" cy="1676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Call answering service at (603)225-4451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Provide your cell phone number and email address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The answering service will locate an available Judge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1282" y="2971800"/>
            <a:ext cx="8183562" cy="3048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Judge will send an upload link for your warrant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Retrieve your PIN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Upload the .PDF file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Judge will send you a download link to the signed warrant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29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52400"/>
            <a:ext cx="8564880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obtain a night/weekend warrant</a:t>
            </a:r>
            <a:br>
              <a:rPr lang="en-US" dirty="0"/>
            </a:br>
            <a:r>
              <a:rPr lang="en-US" dirty="0" smtClean="0"/>
              <a:t>circuit </a:t>
            </a:r>
            <a:r>
              <a:rPr lang="en-US" dirty="0"/>
              <a:t>court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3238" y="1905000"/>
            <a:ext cx="8259762" cy="107791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Circuit Court has a system in place for night/weekend warrants which has not changed.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the current system to locate a Judge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03238" y="2667000"/>
            <a:ext cx="8302290" cy="3505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Judge will send an upload link for your warrant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Retrieve your PIN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Upload the .PDF file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Judge will send you a download link to the signed warrant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file non-emergency warrant at night or on a weekend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828800"/>
            <a:ext cx="8610600" cy="434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need to file a warrant at night (shift work or other reason)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a support staff or daytime watch commander email address in the original email to the court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Next business day, all email addresses listed will receive the upload link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 staff can upload the warrant, or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Officer can upload the warrant from their cell phone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returns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905000"/>
            <a:ext cx="8412162" cy="10779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the warrant has been executed, complete the return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0" y="3200400"/>
            <a:ext cx="8576928" cy="1524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Send return in .pdf file to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Warrants@courts.state.nh.us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74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Motions to seal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3238" y="1905000"/>
            <a:ext cx="8488362" cy="10779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File motions to seal using the same upload link as the warrant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can add multiple documents in the link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02920" y="2819400"/>
            <a:ext cx="8107362" cy="3429000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you need an extension on a motion to seal: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Send email to </a:t>
            </a:r>
            <a:r>
              <a:rPr lang="en-US" sz="2000" dirty="0" smtClean="0">
                <a:hlinkClick r:id="rId2"/>
              </a:rPr>
              <a:t>warrants@courts.state.nh.us</a:t>
            </a:r>
            <a:endParaRPr lang="en-US" sz="200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Include the name of the judge who signed the original motion to seal. 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 will receive an upload link to file the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Notice of Decision on the Motion to Seal will be sent via download link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67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it out before you need a warrant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3238" y="1905000"/>
            <a:ext cx="7726362" cy="2286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Send an email to </a:t>
            </a:r>
            <a:r>
              <a:rPr lang="en-US" dirty="0" smtClean="0">
                <a:hlinkClick r:id="rId2"/>
              </a:rPr>
              <a:t>warrants@courts.state.nh.us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Please include your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Department </a:t>
            </a:r>
            <a:endParaRPr lang="en-US" dirty="0"/>
          </a:p>
          <a:p>
            <a:pPr marL="690372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Cell phone number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0" y="4343400"/>
            <a:ext cx="7162800" cy="14478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Have a .pdf test warrant ready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you get the upload link, send in your test warrant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You will receive the download link for the “signed” test warrant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36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381000" y="1899442"/>
            <a:ext cx="7620000" cy="10779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Search and Arrest Warrants</a:t>
            </a:r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8AE44F-E619-4085-86B0-B0B5C85236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238" y="2743200"/>
            <a:ext cx="4754562" cy="1981200"/>
          </a:xfrm>
        </p:spPr>
        <p:txBody>
          <a:bodyPr/>
          <a:lstStyle/>
          <a:p>
            <a:endParaRPr lang="en-US" dirty="0"/>
          </a:p>
          <a:p>
            <a:r>
              <a:rPr lang="en-US" sz="2400" dirty="0" smtClean="0"/>
              <a:t>Karen Gorham</a:t>
            </a:r>
          </a:p>
          <a:p>
            <a:r>
              <a:rPr lang="en-US" sz="2400" dirty="0" smtClean="0"/>
              <a:t>Superior Court Administrator</a:t>
            </a:r>
          </a:p>
          <a:p>
            <a:r>
              <a:rPr lang="en-US" sz="2400" dirty="0" smtClean="0"/>
              <a:t>kgorham@courts.state.nh.us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63FA59-D973-42A7-A8BC-ECFF640720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2000" dirty="0" smtClean="0"/>
              <a:t>Our goal is to instruct on the new warrant process from beginning to end, and leave you with the ability to file a warrant electronically and know where to go with questions.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688" y="76200"/>
            <a:ext cx="8113776" cy="1447800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Send an email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warrants@courts.state.nh.us</a:t>
            </a:r>
          </a:p>
          <a:p>
            <a:endParaRPr lang="en-US" dirty="0"/>
          </a:p>
          <a:p>
            <a:r>
              <a:rPr lang="en-US" dirty="0" smtClean="0"/>
              <a:t>2. Call 1-855-212-1234</a:t>
            </a:r>
          </a:p>
          <a:p>
            <a:endParaRPr lang="en-US" dirty="0"/>
          </a:p>
          <a:p>
            <a:r>
              <a:rPr lang="en-US" dirty="0" smtClean="0"/>
              <a:t>3. Contact Karen Gorham at kgorham@courts.state.nh.us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497874-DB7D-4884-AE00-052825BF9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238" y="1752600"/>
            <a:ext cx="7802562" cy="29718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process for obtaining warrants from Superior and Circuit Courts is changing effective  </a:t>
            </a:r>
            <a:r>
              <a:rPr lang="en-US" sz="2200" dirty="0" smtClean="0">
                <a:solidFill>
                  <a:srgbClr val="C00000"/>
                </a:solidFill>
              </a:rPr>
              <a:t>November 1,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entire process is electronic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 statutory change eliminates need for a telephonic oath and notarization</a:t>
            </a:r>
            <a:endParaRPr lang="en-US" sz="2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92C646-CF4C-4ECD-A1AE-EF4FD75C80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714" y="4953001"/>
            <a:ext cx="8547885" cy="1295400"/>
          </a:xfrm>
          <a:noFill/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One process</a:t>
            </a:r>
          </a:p>
          <a:p>
            <a:pPr algn="ctr"/>
            <a:r>
              <a:rPr lang="en-US" dirty="0" smtClean="0"/>
              <a:t>Both trial courts </a:t>
            </a:r>
          </a:p>
          <a:p>
            <a:pPr algn="ctr"/>
            <a:r>
              <a:rPr lang="en-US" dirty="0"/>
              <a:t>N</a:t>
            </a:r>
            <a:r>
              <a:rPr lang="en-US" dirty="0" smtClean="0"/>
              <a:t>o traveling to court 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685800" y="1905000"/>
            <a:ext cx="7543800" cy="175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LEEP</a:t>
            </a:r>
          </a:p>
          <a:p>
            <a:pPr marL="0" indent="0">
              <a:buNone/>
            </a:pPr>
            <a:r>
              <a:rPr lang="en-US" sz="2000" dirty="0" smtClean="0"/>
              <a:t>     Law Enforcement Enterprise Portal</a:t>
            </a:r>
          </a:p>
          <a:p>
            <a:pPr marL="0" indent="0">
              <a:buNone/>
            </a:pPr>
            <a:r>
              <a:rPr lang="en-US" dirty="0" smtClean="0"/>
              <a:t>FBI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" y="13063"/>
            <a:ext cx="9150246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71" y="4791670"/>
            <a:ext cx="896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LEEP</a:t>
            </a:r>
            <a:r>
              <a:rPr lang="en-US" dirty="0" smtClean="0"/>
              <a:t> is a secure CJIS compliant platform operated by the FBI for LE agencies and criminal justice entities.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0" y="536487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Teleporter</a:t>
            </a:r>
            <a:r>
              <a:rPr lang="en-US" dirty="0" smtClean="0"/>
              <a:t> is a LEEP service that allows operational-related files to be shared and moved between law enforcement and partner communities.  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5" name="TextBox1" r:id="rId2" imgW="45720" imgH="45720"/>
        </mc:Choice>
        <mc:Fallback>
          <p:control name="TextBox1" r:id="rId2" imgW="45720" imgH="4572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24200" y="4800600"/>
                  <a:ext cx="46038" cy="46038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81000" y="1676400"/>
            <a:ext cx="8024188" cy="4495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Senate Bill 40 amended RSA 595 A:3 and A:4, replacing the term “affidavit” with “written statement under oath”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practical effect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*	No need to notarize a search warrant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*	No need for telephonic swearing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requests for search and arrest warrants for both Superior and Circuit Courts will be sent to ONE email address.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will have a centralized staff of Warrant Clerks respond to each email.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Judges will be available to review and sign the warrants day and night.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03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forms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3238" y="1905001"/>
            <a:ext cx="8183562" cy="76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Forms have been updated for new process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02920" y="2590800"/>
            <a:ext cx="8412480" cy="2133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are now two forms required for search warrants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1) Probable Cause Statement Under Oath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2)</a:t>
            </a:r>
            <a:r>
              <a:rPr lang="en-US" sz="2000" dirty="0"/>
              <a:t> </a:t>
            </a:r>
            <a:r>
              <a:rPr lang="en-US" sz="2000" dirty="0" smtClean="0"/>
              <a:t> Search Warrant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6134" y="4267200"/>
            <a:ext cx="8302290" cy="2057400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Get an electronic copy of the forms on court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Update</a:t>
            </a:r>
            <a:r>
              <a:rPr lang="en-US" sz="2000" dirty="0" smtClean="0"/>
              <a:t> forms in your own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Save forms on your computer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68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name for Search Warrants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52400" y="1676401"/>
            <a:ext cx="8915400" cy="4571999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sz="2400" dirty="0"/>
              <a:t>Naming convention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	PD J-One Control Number/description of items </a:t>
            </a:r>
            <a:r>
              <a:rPr lang="en-US" sz="2400" dirty="0" smtClean="0"/>
              <a:t>sought or area to be searched/8 digit date                       </a:t>
            </a:r>
          </a:p>
          <a:p>
            <a:r>
              <a:rPr lang="en-US" sz="2400" dirty="0" smtClean="0"/>
              <a:t>	EX: 634RedBackpack11222021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b="1" u="sng" dirty="0" smtClean="0"/>
              <a:t>You must save your .pdf warrant file as the warrant name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6726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Arrest warrants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2920" y="1905000"/>
            <a:ext cx="8031480" cy="4191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Arrest warrants have a similar naming convention </a:t>
            </a:r>
            <a:r>
              <a:rPr lang="en-US" b="1" dirty="0"/>
              <a:t>if filed with the </a:t>
            </a:r>
            <a:r>
              <a:rPr lang="en-US" b="1" dirty="0" smtClean="0"/>
              <a:t>court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may still have an arrest warrant signed by a Justice of the Peace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Arrest warrants do not require judicial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Update your arrest warrant forms indicating “signed under penalty of perjury, the penalty for which may include a fine or imprisonment, or both”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02920" y="1905000"/>
            <a:ext cx="8183880" cy="4343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of the links are through the CJIS compliant FBI Law Enforcement Enterprise Portal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 do NOT need a LEEP account to send and receive the uploads and downloads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Our Judges and Warrant Clerks will have a LEEP account to safely send </a:t>
            </a:r>
            <a:r>
              <a:rPr lang="en-US" sz="2000" dirty="0" smtClean="0"/>
              <a:t>docs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LEEP is best used with Google Chrome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81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226F0B0-E5A8-4443-BEAB-00A2B3875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CE07A0-52F4-4A07-AA9C-9382FE84E5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F6B4C9-959E-41CD-A5F4-89A04C976D4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1106</Words>
  <Application>Microsoft Office PowerPoint</Application>
  <PresentationFormat>On-screen Show (4:3)</PresentationFormat>
  <Paragraphs>149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Slice</vt:lpstr>
      <vt:lpstr>Search and Arrest Warrant Protocols  Law Enforcement Training</vt:lpstr>
      <vt:lpstr>Welcome and Introduction</vt:lpstr>
      <vt:lpstr>Overview</vt:lpstr>
      <vt:lpstr>PowerPoint Presentation</vt:lpstr>
      <vt:lpstr>The details</vt:lpstr>
      <vt:lpstr>Updated forms</vt:lpstr>
      <vt:lpstr>File name for Search Warrants </vt:lpstr>
      <vt:lpstr>Arrest warrants</vt:lpstr>
      <vt:lpstr>Technical </vt:lpstr>
      <vt:lpstr>Judge availability</vt:lpstr>
      <vt:lpstr>How to get daytime warrants reviewed 8:00 a.m. – 4:00 pm Monday through Friday, holidays excluded</vt:lpstr>
      <vt:lpstr>Daytime warrants continued</vt:lpstr>
      <vt:lpstr>Emergency after hours warrants</vt:lpstr>
      <vt:lpstr>How to obtain a night/weekend warrant superior court</vt:lpstr>
      <vt:lpstr>How to obtain a night/weekend warrant circuit court</vt:lpstr>
      <vt:lpstr>How to file non-emergency warrant at night or on a weekend</vt:lpstr>
      <vt:lpstr>Filing returns</vt:lpstr>
      <vt:lpstr>Motions to seal</vt:lpstr>
      <vt:lpstr>Try it out before you need a warrant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2021-07-20T15:56:11Z</dcterms:created>
  <dcterms:modified xsi:type="dcterms:W3CDTF">2021-10-14T12:08:36Z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